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88" r:id="rId6"/>
    <p:sldId id="260" r:id="rId7"/>
    <p:sldId id="271" r:id="rId8"/>
    <p:sldId id="261" r:id="rId9"/>
    <p:sldId id="262" r:id="rId10"/>
    <p:sldId id="263" r:id="rId11"/>
    <p:sldId id="267" r:id="rId12"/>
    <p:sldId id="289" r:id="rId13"/>
    <p:sldId id="269" r:id="rId14"/>
    <p:sldId id="265" r:id="rId15"/>
    <p:sldId id="264" r:id="rId16"/>
    <p:sldId id="281" r:id="rId17"/>
    <p:sldId id="279" r:id="rId18"/>
    <p:sldId id="274" r:id="rId19"/>
    <p:sldId id="275" r:id="rId20"/>
    <p:sldId id="278" r:id="rId21"/>
    <p:sldId id="286" r:id="rId22"/>
    <p:sldId id="276" r:id="rId23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lman, Annemiek" initials="PA" lastIdx="1" clrIdx="0">
    <p:extLst>
      <p:ext uri="{19B8F6BF-5375-455C-9EA6-DF929625EA0E}">
        <p15:presenceInfo xmlns:p15="http://schemas.microsoft.com/office/powerpoint/2012/main" userId="S::Annemiek.Polman@radboudumc.nl::2f5dfa22-ad09-4424-bcae-8ef2af791d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40" autoAdjust="0"/>
  </p:normalViewPr>
  <p:slideViewPr>
    <p:cSldViewPr>
      <p:cViewPr varScale="1">
        <p:scale>
          <a:sx n="94" d="100"/>
          <a:sy n="94" d="100"/>
        </p:scale>
        <p:origin x="20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4CFA0-A47E-4FF4-87C2-84AC4DD744D8}" type="datetimeFigureOut">
              <a:rPr lang="nl-NL" smtClean="0"/>
              <a:pPr/>
              <a:t>13-10-2022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EAC6B-0109-45FB-B651-23C16069146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53AA4-1FAF-4DA6-ABED-758B5F06E66B}" type="datetimeFigureOut">
              <a:rPr lang="nl-NL" smtClean="0"/>
              <a:t>13-10-2022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1233488"/>
            <a:ext cx="444341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751388"/>
            <a:ext cx="5335588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75081-DC97-4A2A-88D5-58E23F82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84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75081-DC97-4A2A-88D5-58E23F8246F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33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59480" y="6183340"/>
            <a:ext cx="8263020" cy="4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00" y="5940000"/>
            <a:ext cx="648000" cy="9292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44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650209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001"/>
            <a:ext cx="4039200" cy="41249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400"/>
            <a:ext cx="4039200" cy="412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652400"/>
            <a:ext cx="81010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592931"/>
            <a:ext cx="8101000" cy="51850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5867400" y="6264275"/>
            <a:ext cx="2427288" cy="301626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814635"/>
            <a:ext cx="8100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41440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6264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6415200"/>
            <a:ext cx="1104790" cy="1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nl/url?sa=i&amp;rct=j&amp;q=&amp;esrc=s&amp;source=images&amp;cd=&amp;cad=rja&amp;uact=8&amp;ved=0ahUKEwjWk8qhvd_RAhXFfhoKHYF7DUMQjRwIBw&amp;url=http://www.readabook.nl/2014/01/reisgids-anwb-extra-reisgidsen/&amp;psig=AFQjCNGSnhoRvvgqWHKAfhQIn66EgQEJWw&amp;ust=1485508608067402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452000" cy="533400"/>
          </a:xfrm>
        </p:spPr>
        <p:txBody>
          <a:bodyPr/>
          <a:lstStyle/>
          <a:p>
            <a:pPr algn="ctr"/>
            <a:r>
              <a:rPr lang="nl-NL" dirty="0">
                <a:cs typeface="Arial" charset="0"/>
              </a:rPr>
              <a:t>Op Reis</a:t>
            </a:r>
          </a:p>
          <a:p>
            <a:pPr algn="ctr"/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907704" y="3573016"/>
            <a:ext cx="5346157" cy="1152128"/>
          </a:xfrm>
        </p:spPr>
        <p:txBody>
          <a:bodyPr/>
          <a:lstStyle/>
          <a:p>
            <a:pPr algn="ctr">
              <a:defRPr/>
            </a:pPr>
            <a:r>
              <a:rPr lang="nl-NL" sz="4000" dirty="0"/>
              <a:t>Op reis</a:t>
            </a:r>
          </a:p>
          <a:p>
            <a:pPr algn="ctr"/>
            <a:r>
              <a:rPr lang="nl-NL" dirty="0"/>
              <a:t> </a:t>
            </a:r>
          </a:p>
        </p:txBody>
      </p:sp>
      <p:sp>
        <p:nvSpPr>
          <p:cNvPr id="25602" name="AutoShape 2" descr="Afbeeldingsresultaat voor vakanti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5604" name="Picture 4" descr="http://weblog.drogisterij.net/wp-content/uploads/2015/06/vakant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5905500" cy="2838450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611560" y="558924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2"/>
                </a:solidFill>
              </a:rPr>
              <a:t>Annemiek Polman</a:t>
            </a:r>
          </a:p>
          <a:p>
            <a:r>
              <a:rPr lang="nl-NL" sz="1200" dirty="0">
                <a:solidFill>
                  <a:schemeClr val="tx2"/>
                </a:solidFill>
              </a:rPr>
              <a:t>Verpleegkundig consulent Nierziekten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500" dirty="0"/>
              <a:t>Ziektes in het vakantieland voorkomen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568952" cy="3146943"/>
          </a:xfrm>
        </p:spPr>
        <p:txBody>
          <a:bodyPr/>
          <a:lstStyle/>
          <a:p>
            <a:endParaRPr lang="nl-NL" sz="2400" dirty="0"/>
          </a:p>
        </p:txBody>
      </p:sp>
      <p:pic>
        <p:nvPicPr>
          <p:cNvPr id="4" name="Afbeelding 3" descr="rivm-trekt-twee-miljoen-euro-voorlichting-vaccinaties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14500"/>
            <a:ext cx="3960440" cy="3429000"/>
          </a:xfrm>
          <a:prstGeom prst="rect">
            <a:avLst/>
          </a:prstGeom>
        </p:spPr>
      </p:pic>
      <p:pic>
        <p:nvPicPr>
          <p:cNvPr id="5" name="Afbeelding 4" descr="Malaronetabletten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348880"/>
            <a:ext cx="32512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500" dirty="0"/>
              <a:t>Meenemen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22000" y="1650208"/>
            <a:ext cx="8100000" cy="314694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nl-NL" sz="2400" dirty="0">
              <a:latin typeface="+mj-lt"/>
            </a:endParaRPr>
          </a:p>
        </p:txBody>
      </p:sp>
      <p:pic>
        <p:nvPicPr>
          <p:cNvPr id="4" name="Afbeelding 3" descr="healthypharm-diarree-remmer-2mg-loperamide-10cap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2857500" cy="2857500"/>
          </a:xfrm>
          <a:prstGeom prst="rect">
            <a:avLst/>
          </a:prstGeom>
        </p:spPr>
      </p:pic>
      <p:pic>
        <p:nvPicPr>
          <p:cNvPr id="5" name="Afbeelding 4" descr="2215_ors-6-zakjes_nl-thumb-1_800x800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3971" y="138014"/>
            <a:ext cx="3717032" cy="2808312"/>
          </a:xfrm>
          <a:prstGeom prst="rect">
            <a:avLst/>
          </a:prstGeom>
        </p:spPr>
      </p:pic>
      <p:pic>
        <p:nvPicPr>
          <p:cNvPr id="6" name="Afbeelding 5" descr="xP1010063_thumb_600x450.JPG.pagespeed.ic.6lqZGGAnkG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3986" y="4011313"/>
            <a:ext cx="3521968" cy="2200808"/>
          </a:xfrm>
          <a:prstGeom prst="rect">
            <a:avLst/>
          </a:prstGeom>
        </p:spPr>
      </p:pic>
      <p:pic>
        <p:nvPicPr>
          <p:cNvPr id="7" name="Afbeelding 6" descr="preservativi-300x199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4365104"/>
            <a:ext cx="2857500" cy="1895475"/>
          </a:xfrm>
          <a:prstGeom prst="rect">
            <a:avLst/>
          </a:prstGeom>
        </p:spPr>
      </p:pic>
      <p:pic>
        <p:nvPicPr>
          <p:cNvPr id="8" name="Afbeelding 7" descr="cresta-thermometer-th01b-149120-1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6212" y="4910922"/>
            <a:ext cx="1315283" cy="707847"/>
          </a:xfrm>
          <a:prstGeom prst="rect">
            <a:avLst/>
          </a:prstGeom>
        </p:spPr>
      </p:pic>
      <p:pic>
        <p:nvPicPr>
          <p:cNvPr id="9" name="Afbeelding 8" descr="maxpreventimage00320[1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73276" y="948808"/>
            <a:ext cx="2987824" cy="1810416"/>
          </a:xfrm>
          <a:prstGeom prst="rect">
            <a:avLst/>
          </a:prstGeom>
        </p:spPr>
      </p:pic>
      <p:pic>
        <p:nvPicPr>
          <p:cNvPr id="10" name="Afbeelding 9" descr="11410-betadine[1]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3768" y="2636912"/>
            <a:ext cx="1965598" cy="1461542"/>
          </a:xfrm>
          <a:prstGeom prst="rect">
            <a:avLst/>
          </a:prstGeom>
        </p:spPr>
      </p:pic>
      <p:pic>
        <p:nvPicPr>
          <p:cNvPr id="11" name="Afbeelding 10" descr="sterillium-hand-desinfectans-diverse-flacons[1]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67944" y="2780928"/>
            <a:ext cx="789087" cy="980728"/>
          </a:xfrm>
          <a:prstGeom prst="rect">
            <a:avLst/>
          </a:prstGeom>
        </p:spPr>
      </p:pic>
      <p:pic>
        <p:nvPicPr>
          <p:cNvPr id="1026" name="Picture 2" descr="Medische mondkapjes | Wegwerp mondkapje 50 st | Type 2 | Wit">
            <a:extLst>
              <a:ext uri="{FF2B5EF4-FFF2-40B4-BE49-F238E27FC236}">
                <a16:creationId xmlns:a16="http://schemas.microsoft.com/office/drawing/2014/main" id="{5D321FA5-6D32-4313-AC78-E2CA609EC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92896"/>
            <a:ext cx="3275856" cy="154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ysLoc® veilige dialyse-naalden">
            <a:extLst>
              <a:ext uri="{FF2B5EF4-FFF2-40B4-BE49-F238E27FC236}">
                <a16:creationId xmlns:a16="http://schemas.microsoft.com/office/drawing/2014/main" id="{85C69319-130D-4579-83C6-4AFABE611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7744"/>
            <a:ext cx="2432050" cy="24320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epty N°80 Afdruk pleister - Catalogus - Pagina">
            <a:extLst>
              <a:ext uri="{FF2B5EF4-FFF2-40B4-BE49-F238E27FC236}">
                <a16:creationId xmlns:a16="http://schemas.microsoft.com/office/drawing/2014/main" id="{FB774F0E-A0E7-4254-B782-0E791E898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07" y="1568969"/>
            <a:ext cx="2986088" cy="24320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rinco">
            <a:extLst>
              <a:ext uri="{FF2B5EF4-FFF2-40B4-BE49-F238E27FC236}">
                <a16:creationId xmlns:a16="http://schemas.microsoft.com/office/drawing/2014/main" id="{A64BC6CE-AF91-438C-A37F-3FED41B19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22" y="1298500"/>
            <a:ext cx="2533650" cy="24320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0D1B84-B596-47C5-B307-E5217812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 anchor="ctr">
            <a:normAutofit/>
          </a:bodyPr>
          <a:lstStyle/>
          <a:p>
            <a:r>
              <a:rPr lang="nl-NL" sz="3700"/>
              <a:t>Eventueel zelf meenemen</a:t>
            </a:r>
          </a:p>
        </p:txBody>
      </p:sp>
      <p:pic>
        <p:nvPicPr>
          <p:cNvPr id="3080" name="Picture 8" descr="Peritoneale dialyse">
            <a:extLst>
              <a:ext uri="{FF2B5EF4-FFF2-40B4-BE49-F238E27FC236}">
                <a16:creationId xmlns:a16="http://schemas.microsoft.com/office/drawing/2014/main" id="{CF2B1328-39F6-4133-80A3-CCC8535B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140" y="4365106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745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500" dirty="0"/>
              <a:t>Handbagage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100000" cy="3434975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>
                <a:latin typeface="+mj-lt"/>
                <a:cs typeface="Arial" charset="0"/>
              </a:rPr>
              <a:t> Medicatie(kaart)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>
                <a:latin typeface="+mj-lt"/>
                <a:cs typeface="Arial" charset="0"/>
              </a:rPr>
              <a:t> Mond/neusmasker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>
                <a:latin typeface="+mj-lt"/>
                <a:cs typeface="Arial" charset="0"/>
              </a:rPr>
              <a:t> Vakantiebrief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>
                <a:latin typeface="+mj-lt"/>
                <a:cs typeface="Arial" charset="0"/>
              </a:rPr>
              <a:t> Dialyse overdracht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>
                <a:latin typeface="+mj-lt"/>
                <a:cs typeface="Arial" charset="0"/>
              </a:rPr>
              <a:t> Inschrijfbewijs ziektekostenverzekering:  </a:t>
            </a:r>
          </a:p>
          <a:p>
            <a:pPr>
              <a:lnSpc>
                <a:spcPct val="150000"/>
              </a:lnSpc>
            </a:pPr>
            <a:r>
              <a:rPr lang="nl-NL" sz="2400" dirty="0" err="1">
                <a:latin typeface="+mj-lt"/>
                <a:cs typeface="Arial" charset="0"/>
              </a:rPr>
              <a:t>European</a:t>
            </a:r>
            <a:r>
              <a:rPr lang="nl-NL" sz="2400" dirty="0">
                <a:latin typeface="+mj-lt"/>
                <a:cs typeface="Arial" charset="0"/>
              </a:rPr>
              <a:t> </a:t>
            </a:r>
            <a:r>
              <a:rPr lang="nl-NL" sz="2400" dirty="0" err="1">
                <a:latin typeface="+mj-lt"/>
                <a:cs typeface="Arial" charset="0"/>
              </a:rPr>
              <a:t>insurence</a:t>
            </a:r>
            <a:r>
              <a:rPr lang="nl-NL" sz="2400" dirty="0">
                <a:latin typeface="+mj-lt"/>
                <a:cs typeface="Arial" charset="0"/>
              </a:rPr>
              <a:t> </a:t>
            </a:r>
            <a:r>
              <a:rPr lang="nl-NL" sz="2400" dirty="0" err="1">
                <a:latin typeface="+mj-lt"/>
                <a:cs typeface="Arial" charset="0"/>
              </a:rPr>
              <a:t>cart</a:t>
            </a:r>
            <a:endParaRPr lang="nl-NL" sz="2400" dirty="0">
              <a:latin typeface="+mj-lt"/>
              <a:cs typeface="Arial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>
                <a:latin typeface="+mj-lt"/>
                <a:cs typeface="Arial" charset="0"/>
              </a:rPr>
              <a:t> (hand)desinfectans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>
                <a:cs typeface="Arial" charset="0"/>
              </a:rPr>
              <a:t> Vaak infecties? Antibioticumkuur mee!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cs typeface="Arial" charset="0"/>
              </a:rPr>
              <a:t> </a:t>
            </a:r>
            <a:endParaRPr lang="nl-NL" sz="2400" dirty="0">
              <a:latin typeface="+mj-lt"/>
              <a:cs typeface="Arial" charset="0"/>
            </a:endParaRPr>
          </a:p>
          <a:p>
            <a:pPr>
              <a:lnSpc>
                <a:spcPct val="150000"/>
              </a:lnSpc>
            </a:pPr>
            <a:endParaRPr lang="nl-NL" sz="2400" dirty="0">
              <a:latin typeface="+mj-lt"/>
              <a:cs typeface="Arial" charset="0"/>
            </a:endParaRPr>
          </a:p>
          <a:p>
            <a:endParaRPr lang="nl-NL" sz="2400" dirty="0"/>
          </a:p>
        </p:txBody>
      </p:sp>
      <p:pic>
        <p:nvPicPr>
          <p:cNvPr id="4" name="Afbeelding 3" descr="imagesC72HQJF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9795" y="1052736"/>
            <a:ext cx="3444205" cy="4545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500" dirty="0"/>
              <a:t>Voorkomen van infecties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100000" cy="2498871"/>
          </a:xfrm>
        </p:spPr>
        <p:txBody>
          <a:bodyPr/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nl-NL" sz="2400" dirty="0">
              <a:latin typeface="+mj-lt"/>
              <a:cs typeface="Arial" charset="0"/>
            </a:endParaRPr>
          </a:p>
        </p:txBody>
      </p:sp>
      <p:pic>
        <p:nvPicPr>
          <p:cNvPr id="4" name="Afbeelding 3" descr="norit-200mg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4104456" cy="2480536"/>
          </a:xfrm>
          <a:prstGeom prst="rect">
            <a:avLst/>
          </a:prstGeom>
        </p:spPr>
      </p:pic>
      <p:pic>
        <p:nvPicPr>
          <p:cNvPr id="5" name="Afbeelding 4" descr="animaatjes-tandarts-47165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005064"/>
            <a:ext cx="4411464" cy="2664296"/>
          </a:xfrm>
          <a:prstGeom prst="rect">
            <a:avLst/>
          </a:prstGeom>
        </p:spPr>
      </p:pic>
      <p:pic>
        <p:nvPicPr>
          <p:cNvPr id="6" name="Afbeelding 5" descr="ear-piercing-inspiration-1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764704"/>
            <a:ext cx="2851076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004344"/>
            <a:ext cx="8568952" cy="533400"/>
          </a:xfrm>
        </p:spPr>
        <p:txBody>
          <a:bodyPr/>
          <a:lstStyle/>
          <a:p>
            <a:r>
              <a:rPr lang="nl-NL" sz="3500" dirty="0">
                <a:latin typeface="+mn-lt"/>
                <a:cs typeface="Arial" charset="0"/>
              </a:rPr>
              <a:t>Hygiëne </a:t>
            </a:r>
            <a:endParaRPr lang="nl-NL" sz="3500" dirty="0">
              <a:latin typeface="+mn-lt"/>
            </a:endParaRP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323528" y="2420888"/>
            <a:ext cx="8100000" cy="533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NL" sz="2400" dirty="0"/>
              <a:t> Drink geen kraanwater: ook geen ijsklontjes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/>
              <a:t> Vermijd smerig sanitair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/>
              <a:t> Was vaker uw handen. Indien geen water:  handdesinfectans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/>
              <a:t> Eet geen onverpakt ijs langs de weg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/>
              <a:t> Geen rauwe/halfgare voedingsmiddelen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/>
              <a:t> Groente en fruit goed wassen/schillen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/>
              <a:t> ‘n Koelbox is geen koelkast!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/>
              <a:t> Dagelijks schoon keukenlinnen en andere keukenhygiëne. </a:t>
            </a:r>
          </a:p>
          <a:p>
            <a:pPr>
              <a:buFont typeface="Arial" pitchFamily="34" charset="0"/>
              <a:buChar char="•"/>
            </a:pPr>
            <a:endParaRPr lang="nl-NL" sz="2000" dirty="0"/>
          </a:p>
          <a:p>
            <a:pPr>
              <a:buFont typeface="Arial" pitchFamily="34" charset="0"/>
              <a:buChar char="•"/>
            </a:pPr>
            <a:endParaRPr lang="nl-NL" sz="2000" dirty="0"/>
          </a:p>
        </p:txBody>
      </p:sp>
      <p:pic>
        <p:nvPicPr>
          <p:cNvPr id="5" name="Afbeelding 4" descr="694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620688"/>
            <a:ext cx="3888432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de zon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sz="2400" dirty="0">
                <a:solidFill>
                  <a:schemeClr val="tx2"/>
                </a:solidFill>
              </a:rPr>
              <a:t>Meerdere keren per dag insmeren</a:t>
            </a:r>
          </a:p>
          <a:p>
            <a:endParaRPr lang="nl-NL" sz="2400" dirty="0">
              <a:solidFill>
                <a:schemeClr val="tx2"/>
              </a:solidFill>
            </a:endParaRPr>
          </a:p>
          <a:p>
            <a:r>
              <a:rPr lang="nl-NL" sz="2400" dirty="0">
                <a:solidFill>
                  <a:schemeClr val="tx2"/>
                </a:solidFill>
              </a:rPr>
              <a:t>Parasol beschermt niet voldoende</a:t>
            </a:r>
          </a:p>
          <a:p>
            <a:endParaRPr lang="nl-NL" sz="2400" dirty="0">
              <a:solidFill>
                <a:schemeClr val="tx2"/>
              </a:solidFill>
            </a:endParaRPr>
          </a:p>
          <a:p>
            <a:r>
              <a:rPr lang="nl-NL" sz="2400" dirty="0">
                <a:solidFill>
                  <a:schemeClr val="tx2"/>
                </a:solidFill>
              </a:rPr>
              <a:t>Gebruik kleding, pet/hoed, zonnebril en zonnebrandcrème factor 30 of hoger</a:t>
            </a:r>
          </a:p>
          <a:p>
            <a:endParaRPr lang="nl-NL" sz="2400" dirty="0">
              <a:solidFill>
                <a:schemeClr val="tx2"/>
              </a:solidFill>
            </a:endParaRPr>
          </a:p>
          <a:p>
            <a:r>
              <a:rPr lang="nl-NL" sz="2400" dirty="0">
                <a:solidFill>
                  <a:schemeClr val="tx2"/>
                </a:solidFill>
              </a:rPr>
              <a:t>Snorkelen/zwemmen: water beschermt niet tegen zonnebrand</a:t>
            </a:r>
          </a:p>
          <a:p>
            <a:endParaRPr lang="nl-NL" sz="2400" dirty="0">
              <a:solidFill>
                <a:schemeClr val="tx2"/>
              </a:solidFill>
            </a:endParaRPr>
          </a:p>
          <a:p>
            <a:r>
              <a:rPr lang="nl-NL" sz="2400" dirty="0">
                <a:solidFill>
                  <a:schemeClr val="tx2"/>
                </a:solidFill>
              </a:rPr>
              <a:t>Drink voldoende</a:t>
            </a:r>
            <a:endParaRPr lang="nl-NL" dirty="0">
              <a:solidFill>
                <a:schemeClr val="tx2"/>
              </a:solidFill>
            </a:endParaRPr>
          </a:p>
        </p:txBody>
      </p:sp>
      <p:pic>
        <p:nvPicPr>
          <p:cNvPr id="5" name="Tijdelijke aanduiding voor afbeelding 4" descr="Zon[1]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l="21233" r="21233"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Zwemmen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sz="2400" dirty="0">
                <a:solidFill>
                  <a:schemeClr val="tx2"/>
                </a:solidFill>
              </a:rPr>
              <a:t>Zoet stilstaand water??</a:t>
            </a:r>
          </a:p>
          <a:p>
            <a:endParaRPr lang="nl-NL" sz="2400" dirty="0">
              <a:solidFill>
                <a:schemeClr val="tx2"/>
              </a:solidFill>
            </a:endParaRPr>
          </a:p>
          <a:p>
            <a:r>
              <a:rPr lang="nl-NL" sz="2400" dirty="0">
                <a:solidFill>
                  <a:schemeClr val="tx2"/>
                </a:solidFill>
              </a:rPr>
              <a:t>Douchen na het zwemmen</a:t>
            </a:r>
          </a:p>
          <a:p>
            <a:endParaRPr lang="nl-NL" sz="2400" dirty="0">
              <a:solidFill>
                <a:schemeClr val="tx2"/>
              </a:solidFill>
            </a:endParaRPr>
          </a:p>
          <a:p>
            <a:r>
              <a:rPr lang="nl-NL" sz="2400" dirty="0">
                <a:solidFill>
                  <a:schemeClr val="tx2"/>
                </a:solidFill>
              </a:rPr>
              <a:t>Slik geen zwemwater in</a:t>
            </a:r>
          </a:p>
          <a:p>
            <a:endParaRPr lang="nl-NL" sz="2400" dirty="0">
              <a:solidFill>
                <a:schemeClr val="tx2"/>
              </a:solidFill>
            </a:endParaRPr>
          </a:p>
          <a:p>
            <a:r>
              <a:rPr lang="nl-NL" sz="2400" dirty="0">
                <a:solidFill>
                  <a:schemeClr val="tx2"/>
                </a:solidFill>
              </a:rPr>
              <a:t>Opnieuw insmeren na het zwemmen</a:t>
            </a:r>
          </a:p>
        </p:txBody>
      </p:sp>
      <p:pic>
        <p:nvPicPr>
          <p:cNvPr id="5" name="Tijdelijke aanduiding voor afbeelding 4" descr="Zwemmen-in-de-dode-zee-jouwjordaniereis.nl_[1]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l="17694" r="17694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500" dirty="0"/>
              <a:t>Als je toch ziek wordt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10153128" cy="68193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400" dirty="0">
                <a:latin typeface="+mj-lt"/>
                <a:cs typeface="Arial" charset="0"/>
              </a:rPr>
              <a:t>* Zet de telefoonnummers van het ziekenhuis waar je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latin typeface="+mj-lt"/>
                <a:cs typeface="Arial" charset="0"/>
              </a:rPr>
              <a:t> onder behandeling bent in je mobiele telefoon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>
                <a:latin typeface="+mj-lt"/>
                <a:cs typeface="Arial" charset="0"/>
              </a:rPr>
              <a:t> Neem een vakantiebrief mee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>
                <a:latin typeface="+mj-lt"/>
                <a:cs typeface="Arial" charset="0"/>
              </a:rPr>
              <a:t> Let op uitdroging:  droge huid, hese stem, sloomheid, NIET MEER 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latin typeface="+mj-lt"/>
                <a:cs typeface="Arial" charset="0"/>
              </a:rPr>
              <a:t>   PLASSEN!! Diepliggende ogen, droge mond, niet meer willen drinken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>
                <a:latin typeface="+mj-lt"/>
                <a:cs typeface="Arial" charset="0"/>
              </a:rPr>
              <a:t> Neem geen Norit: wel diarreeremmer en </a:t>
            </a:r>
            <a:r>
              <a:rPr lang="nl-NL" sz="2400" dirty="0" err="1">
                <a:latin typeface="+mj-lt"/>
                <a:cs typeface="Arial" charset="0"/>
              </a:rPr>
              <a:t>evt</a:t>
            </a:r>
            <a:r>
              <a:rPr lang="nl-NL" sz="2400" dirty="0">
                <a:latin typeface="+mj-lt"/>
                <a:cs typeface="Arial" charset="0"/>
              </a:rPr>
              <a:t> ORS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>
                <a:latin typeface="+mj-lt"/>
                <a:cs typeface="Arial" charset="0"/>
              </a:rPr>
              <a:t> Vermijd injecties/transfusies/opnames in het buitenland als dat kan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nl-NL" sz="2400" dirty="0">
              <a:latin typeface="+mj-lt"/>
              <a:cs typeface="Arial" charset="0"/>
            </a:endParaRPr>
          </a:p>
          <a:p>
            <a:pPr>
              <a:lnSpc>
                <a:spcPct val="150000"/>
              </a:lnSpc>
            </a:pPr>
            <a:endParaRPr lang="nl-NL" sz="2400" dirty="0">
              <a:latin typeface="+mj-lt"/>
              <a:cs typeface="Arial" charset="0"/>
            </a:endParaRPr>
          </a:p>
          <a:p>
            <a:pPr>
              <a:lnSpc>
                <a:spcPct val="150000"/>
              </a:lnSpc>
            </a:pPr>
            <a:endParaRPr lang="nl-NL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500" dirty="0" err="1"/>
              <a:t>Legionella</a:t>
            </a:r>
            <a:endParaRPr lang="nl-NL" sz="35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100000" cy="2664296"/>
          </a:xfrm>
        </p:spPr>
        <p:txBody>
          <a:bodyPr/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nl-NL" sz="2400" dirty="0">
                <a:cs typeface="Arial" charset="0"/>
              </a:rPr>
              <a:t> Pas op met waternevel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nl-NL" sz="2400" dirty="0">
              <a:cs typeface="Arial" charset="0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nl-NL" sz="2400" dirty="0">
                <a:cs typeface="Arial" charset="0"/>
              </a:rPr>
              <a:t>Indien kamer/appartement langer niet gebruikt is:  kranen door laten lopen met heet water, door iemand anders:  daarna de ruimte ventileren</a:t>
            </a:r>
          </a:p>
          <a:p>
            <a:pPr>
              <a:lnSpc>
                <a:spcPct val="100000"/>
              </a:lnSpc>
            </a:pPr>
            <a:endParaRPr lang="nl-NL" sz="2400" dirty="0">
              <a:cs typeface="Arial" charset="0"/>
            </a:endParaRPr>
          </a:p>
          <a:p>
            <a:pPr>
              <a:lnSpc>
                <a:spcPct val="100000"/>
              </a:lnSpc>
            </a:pPr>
            <a:endParaRPr lang="nl-NL" sz="2400" dirty="0">
              <a:cs typeface="Arial" charset="0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nl-NL" sz="2400" dirty="0">
              <a:cs typeface="Arial" charset="0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nl-NL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500" dirty="0"/>
              <a:t>Inhoud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22000" y="1650208"/>
            <a:ext cx="8100000" cy="4299071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>
                <a:cs typeface="Arial" charset="0"/>
              </a:rPr>
              <a:t> Wel of niet op reis?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>
                <a:cs typeface="Arial" charset="0"/>
              </a:rPr>
              <a:t> Wanneer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>
                <a:cs typeface="Arial" charset="0"/>
              </a:rPr>
              <a:t> Waar naar toe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>
                <a:cs typeface="Arial" charset="0"/>
              </a:rPr>
              <a:t> Voorbereidingen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>
                <a:cs typeface="Arial" charset="0"/>
              </a:rPr>
              <a:t> Wat te doen bij calamiteiten 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>
                <a:cs typeface="Arial" charset="0"/>
              </a:rPr>
              <a:t> tips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nl-NL" sz="2400" dirty="0"/>
              <a:t> Denk na over een annuleringsverzekering</a:t>
            </a:r>
          </a:p>
          <a:p>
            <a:pPr>
              <a:buFont typeface="Arial" charset="0"/>
              <a:buChar char="•"/>
            </a:pPr>
            <a:r>
              <a:rPr lang="nl-NL" sz="2400" dirty="0"/>
              <a:t> Denk na over een reisverzekering</a:t>
            </a:r>
          </a:p>
          <a:p>
            <a:pPr>
              <a:buFont typeface="Arial" charset="0"/>
              <a:buChar char="•"/>
            </a:pPr>
            <a:r>
              <a:rPr lang="nl-NL" sz="2400" dirty="0"/>
              <a:t> Regel in een vroeg stadium je dialyse of </a:t>
            </a:r>
            <a:r>
              <a:rPr lang="nl-NL" sz="2400" dirty="0" err="1"/>
              <a:t>pd</a:t>
            </a:r>
            <a:r>
              <a:rPr lang="nl-NL" sz="2400" dirty="0"/>
              <a:t>-vloeistoffen </a:t>
            </a:r>
          </a:p>
          <a:p>
            <a:pPr>
              <a:buFont typeface="Arial" charset="0"/>
              <a:buChar char="•"/>
            </a:pPr>
            <a:r>
              <a:rPr lang="nl-NL" sz="2400" dirty="0"/>
              <a:t> Boek een reis met de Nierstichting als je opziet tegen de   (eerste) vakantie in het buitenland</a:t>
            </a:r>
          </a:p>
          <a:p>
            <a:pPr>
              <a:buFont typeface="Arial" charset="0"/>
              <a:buChar char="•"/>
            </a:pPr>
            <a:r>
              <a:rPr lang="nl-NL" sz="2400" dirty="0"/>
              <a:t> Drink in een warm land meer dan je gewend bent, mits je geen vochtbeperking hebt</a:t>
            </a:r>
          </a:p>
          <a:p>
            <a:pPr>
              <a:buFont typeface="Arial" charset="0"/>
              <a:buChar char="•"/>
            </a:pPr>
            <a:endParaRPr lang="nl-NL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 descr="plaatje5[1]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l="14655" r="14655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2780928"/>
            <a:ext cx="8100000" cy="533400"/>
          </a:xfrm>
        </p:spPr>
        <p:txBody>
          <a:bodyPr/>
          <a:lstStyle/>
          <a:p>
            <a:pPr algn="ctr"/>
            <a:r>
              <a:rPr lang="nl-NL" dirty="0">
                <a:cs typeface="Arial" charset="0"/>
              </a:rPr>
              <a:t>Bedankt voor uw aandacht!!</a:t>
            </a:r>
          </a:p>
          <a:p>
            <a:pPr algn="ctr"/>
            <a:endParaRPr lang="nl-NL" dirty="0">
              <a:cs typeface="Arial" charset="0"/>
            </a:endParaRPr>
          </a:p>
          <a:p>
            <a:pPr algn="ctr"/>
            <a:r>
              <a:rPr lang="nl-NL" dirty="0">
                <a:cs typeface="Arial" charset="0"/>
              </a:rPr>
              <a:t>Heeft u vragen?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Wel of niet op reis?</a:t>
            </a:r>
            <a:endParaRPr lang="nl-NL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vraagtekens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7957056" cy="41575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500" dirty="0"/>
              <a:t>Waar gaan we naar toe dit jaar????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22000" y="1650208"/>
            <a:ext cx="8100000" cy="4155055"/>
          </a:xfrm>
        </p:spPr>
        <p:txBody>
          <a:bodyPr/>
          <a:lstStyle/>
          <a:p>
            <a:endParaRPr lang="nl-NL" sz="2400" dirty="0">
              <a:cs typeface="Arial" charset="0"/>
            </a:endParaRPr>
          </a:p>
          <a:p>
            <a:endParaRPr lang="nl-NL" sz="2400" dirty="0"/>
          </a:p>
        </p:txBody>
      </p:sp>
      <p:pic>
        <p:nvPicPr>
          <p:cNvPr id="5" name="Afbeelding 4" descr="imagesL47AV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700808"/>
            <a:ext cx="4752528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3D92B2-166A-4028-AB93-82725D48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Dialyse in het buitenland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54287EB-F9EA-43F1-BB10-7590F9C112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Kreta | Mesogeios | Νiercentra">
            <a:extLst>
              <a:ext uri="{FF2B5EF4-FFF2-40B4-BE49-F238E27FC236}">
                <a16:creationId xmlns:a16="http://schemas.microsoft.com/office/drawing/2014/main" id="{4014B99A-C839-4329-B8E1-F8D522080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76" y="1537744"/>
            <a:ext cx="8223088" cy="4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01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500" dirty="0"/>
              <a:t>Wanneer mag ik weer op reis na een transplantatie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100000" cy="4515095"/>
          </a:xfrm>
        </p:spPr>
        <p:txBody>
          <a:bodyPr/>
          <a:lstStyle/>
          <a:p>
            <a:pPr marL="360000">
              <a:lnSpc>
                <a:spcPct val="90000"/>
              </a:lnSpc>
            </a:pPr>
            <a:endParaRPr lang="nl-NL" sz="2400" dirty="0">
              <a:cs typeface="Arial" charset="0"/>
            </a:endParaRPr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23554" name="Picture 2" descr="Afbeeldingsresultaat voor reisgids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132856"/>
            <a:ext cx="54292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500" dirty="0"/>
              <a:t>Kan dit?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100000" cy="4659111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nl-NL" sz="2400" dirty="0"/>
          </a:p>
        </p:txBody>
      </p:sp>
      <p:pic>
        <p:nvPicPr>
          <p:cNvPr id="4" name="Afbeelding 3" descr="all-inclusive-vakantie-Egypte-300x200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996952"/>
            <a:ext cx="1584176" cy="1905000"/>
          </a:xfrm>
          <a:prstGeom prst="rect">
            <a:avLst/>
          </a:prstGeom>
        </p:spPr>
      </p:pic>
      <p:pic>
        <p:nvPicPr>
          <p:cNvPr id="5" name="Afbeelding 4" descr="strand-turkije-ligbedden[1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3267075" cy="1838325"/>
          </a:xfrm>
          <a:prstGeom prst="rect">
            <a:avLst/>
          </a:prstGeom>
        </p:spPr>
      </p:pic>
      <p:pic>
        <p:nvPicPr>
          <p:cNvPr id="6" name="Afbeelding 5" descr="2054462522_5a9dba6cb5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836712"/>
            <a:ext cx="3610372" cy="2441029"/>
          </a:xfrm>
          <a:prstGeom prst="rect">
            <a:avLst/>
          </a:prstGeom>
        </p:spPr>
      </p:pic>
      <p:pic>
        <p:nvPicPr>
          <p:cNvPr id="7" name="Afbeelding 6" descr="robinson-wintersport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068960"/>
            <a:ext cx="2228850" cy="2228850"/>
          </a:xfrm>
          <a:prstGeom prst="rect">
            <a:avLst/>
          </a:prstGeom>
        </p:spPr>
      </p:pic>
      <p:pic>
        <p:nvPicPr>
          <p:cNvPr id="8" name="Afbeelding 7" descr="jungle-quotes-4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4869160"/>
            <a:ext cx="3203848" cy="1802165"/>
          </a:xfrm>
          <a:prstGeom prst="rect">
            <a:avLst/>
          </a:prstGeom>
        </p:spPr>
      </p:pic>
      <p:pic>
        <p:nvPicPr>
          <p:cNvPr id="9" name="Afbeelding 8" descr="Berlijn01[1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4941168"/>
            <a:ext cx="2592288" cy="1800200"/>
          </a:xfrm>
          <a:prstGeom prst="rect">
            <a:avLst/>
          </a:prstGeom>
        </p:spPr>
      </p:pic>
      <p:pic>
        <p:nvPicPr>
          <p:cNvPr id="10" name="Afbeelding 9" descr="ijfeltoren[1]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620688"/>
            <a:ext cx="1897410" cy="2708920"/>
          </a:xfrm>
          <a:prstGeom prst="rect">
            <a:avLst/>
          </a:prstGeom>
        </p:spPr>
      </p:pic>
      <p:pic>
        <p:nvPicPr>
          <p:cNvPr id="11" name="Afbeelding 10" descr="texel-top10-lonely-planet[1]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4797152"/>
            <a:ext cx="3203848" cy="1828800"/>
          </a:xfrm>
          <a:prstGeom prst="rect">
            <a:avLst/>
          </a:prstGeom>
        </p:spPr>
      </p:pic>
      <p:pic>
        <p:nvPicPr>
          <p:cNvPr id="12" name="Afbeelding 11" descr="Afrika-Blog[1]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356992"/>
            <a:ext cx="2123728" cy="1484784"/>
          </a:xfrm>
          <a:prstGeom prst="rect">
            <a:avLst/>
          </a:prstGeom>
        </p:spPr>
      </p:pic>
      <p:pic>
        <p:nvPicPr>
          <p:cNvPr id="13" name="Afbeelding 12" descr="150612OverlevingstochtGrootkeukenLogistiekMagazijnTuinbouw 075[1]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3212976"/>
            <a:ext cx="2771800" cy="17281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504" y="980728"/>
            <a:ext cx="8514496" cy="533400"/>
          </a:xfrm>
        </p:spPr>
        <p:txBody>
          <a:bodyPr/>
          <a:lstStyle/>
          <a:p>
            <a:r>
              <a:rPr lang="nl-NL" sz="3500" dirty="0"/>
              <a:t>Voorpret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100000" cy="5667223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nl-NL" sz="2400" dirty="0"/>
          </a:p>
        </p:txBody>
      </p:sp>
      <p:pic>
        <p:nvPicPr>
          <p:cNvPr id="4" name="Afbeelding 3" descr="Bevlogenheid-Re-employ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8352928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500" dirty="0"/>
              <a:t>Voorbereidingen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650208"/>
            <a:ext cx="8352928" cy="393903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NL" sz="2400" dirty="0">
                <a:latin typeface="+mj-lt"/>
              </a:rPr>
              <a:t> Normale voorbereidingen</a:t>
            </a:r>
          </a:p>
          <a:p>
            <a:pPr>
              <a:buFont typeface="Arial" pitchFamily="34" charset="0"/>
              <a:buChar char="•"/>
            </a:pPr>
            <a:endParaRPr lang="nl-NL" sz="24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nl-NL" sz="2400" dirty="0">
                <a:latin typeface="+mj-lt"/>
              </a:rPr>
              <a:t>Specifieke voorbereidingen</a:t>
            </a:r>
          </a:p>
          <a:p>
            <a:pPr>
              <a:buFont typeface="Arial" pitchFamily="34" charset="0"/>
              <a:buChar char="•"/>
            </a:pPr>
            <a:endParaRPr lang="nl-NL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3F5E6B7DCEF546AE2C8EF6CEE488AC" ma:contentTypeVersion="18" ma:contentTypeDescription="Een nieuw document maken." ma:contentTypeScope="" ma:versionID="3dcf317a6e4c0154ec219af78bb22022">
  <xsd:schema xmlns:xsd="http://www.w3.org/2001/XMLSchema" xmlns:xs="http://www.w3.org/2001/XMLSchema" xmlns:p="http://schemas.microsoft.com/office/2006/metadata/properties" xmlns:ns2="9b15597b-32a9-4bf2-848f-688eaf8057fd" xmlns:ns3="4b2491aa-951b-4943-8647-4dc6eee7a6bd" xmlns:ns4="9c1c412f-b643-446d-99ef-bf26fadf0ee9" targetNamespace="http://schemas.microsoft.com/office/2006/metadata/properties" ma:root="true" ma:fieldsID="f1f3b6b623b506ea87a467f3f0af8705" ns2:_="" ns3:_="" ns4:_="">
    <xsd:import namespace="9b15597b-32a9-4bf2-848f-688eaf8057fd"/>
    <xsd:import namespace="4b2491aa-951b-4943-8647-4dc6eee7a6bd"/>
    <xsd:import namespace="9c1c412f-b643-446d-99ef-bf26fadf0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5597b-32a9-4bf2-848f-688eaf8057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2d867c2a-cafd-47d4-9bb7-7e23cb4e68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491aa-951b-4943-8647-4dc6eee7a6b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c412f-b643-446d-99ef-bf26fadf0ee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4d75fdcb-d4c7-4261-bf05-ae88251487a9}" ma:internalName="TaxCatchAll" ma:showField="CatchAllData" ma:web="9c1c412f-b643-446d-99ef-bf26fadf0e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15597b-32a9-4bf2-848f-688eaf8057fd">
      <Terms xmlns="http://schemas.microsoft.com/office/infopath/2007/PartnerControls"/>
    </lcf76f155ced4ddcb4097134ff3c332f>
    <TaxCatchAll xmlns="9c1c412f-b643-446d-99ef-bf26fadf0ee9" xsi:nil="true"/>
    <SharedWithUsers xmlns="4b2491aa-951b-4943-8647-4dc6eee7a6bd">
      <UserInfo>
        <DisplayName>Bregje Smetsers-Surink | NVN</DisplayName>
        <AccountId>127</AccountId>
        <AccountType/>
      </UserInfo>
      <UserInfo>
        <DisplayName>Ans de Jong-Kooij</DisplayName>
        <AccountId>18</AccountId>
        <AccountType/>
      </UserInfo>
      <UserInfo>
        <DisplayName>Manon Zeijlstra</DisplayName>
        <AccountId>36</AccountId>
        <AccountType/>
      </UserInfo>
      <UserInfo>
        <DisplayName>Kitty Jager</DisplayName>
        <AccountId>20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2FBB615-9309-462B-9B9D-E7F921C1A3D0}"/>
</file>

<file path=customXml/itemProps2.xml><?xml version="1.0" encoding="utf-8"?>
<ds:datastoreItem xmlns:ds="http://schemas.openxmlformats.org/officeDocument/2006/customXml" ds:itemID="{1ED9364E-4E79-423D-9834-D701DC6C5419}"/>
</file>

<file path=customXml/itemProps3.xml><?xml version="1.0" encoding="utf-8"?>
<ds:datastoreItem xmlns:ds="http://schemas.openxmlformats.org/officeDocument/2006/customXml" ds:itemID="{F6A635F8-BF9E-4963-A1E2-1DBD65FD53B9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694</TotalTime>
  <Words>413</Words>
  <Application>Microsoft Office PowerPoint</Application>
  <PresentationFormat>Diavoorstelling (4:3)</PresentationFormat>
  <Paragraphs>89</Paragraphs>
  <Slides>22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5" baseType="lpstr">
      <vt:lpstr>Arial</vt:lpstr>
      <vt:lpstr>Calibri</vt:lpstr>
      <vt:lpstr>Default Theme</vt:lpstr>
      <vt:lpstr>PowerPoint-presentatie</vt:lpstr>
      <vt:lpstr>Inhoud</vt:lpstr>
      <vt:lpstr>Wel of niet op reis?</vt:lpstr>
      <vt:lpstr>Waar gaan we naar toe dit jaar????</vt:lpstr>
      <vt:lpstr>Dialyse in het buitenland</vt:lpstr>
      <vt:lpstr>Wanneer mag ik weer op reis na een transplantatie</vt:lpstr>
      <vt:lpstr>Kan dit?</vt:lpstr>
      <vt:lpstr>Voorpret</vt:lpstr>
      <vt:lpstr>Voorbereidingen</vt:lpstr>
      <vt:lpstr>Ziektes in het vakantieland voorkomen</vt:lpstr>
      <vt:lpstr>Meenemen</vt:lpstr>
      <vt:lpstr>Eventueel zelf meenemen</vt:lpstr>
      <vt:lpstr>Handbagage</vt:lpstr>
      <vt:lpstr>Voorkomen van infecties</vt:lpstr>
      <vt:lpstr>Hygiëne </vt:lpstr>
      <vt:lpstr>In de zon</vt:lpstr>
      <vt:lpstr>Zwemmen</vt:lpstr>
      <vt:lpstr>Als je toch ziek wordt</vt:lpstr>
      <vt:lpstr>Legionella</vt:lpstr>
      <vt:lpstr>Tips</vt:lpstr>
      <vt:lpstr>PowerPoint-presentatie</vt:lpstr>
      <vt:lpstr>PowerPoint-presentatie</vt:lpstr>
    </vt:vector>
  </TitlesOfParts>
  <Company>UMC St Radboud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Z490172</dc:creator>
  <cp:lastModifiedBy>Ans de Jong-Kooij</cp:lastModifiedBy>
  <cp:revision>70</cp:revision>
  <dcterms:created xsi:type="dcterms:W3CDTF">2014-04-09T10:53:02Z</dcterms:created>
  <dcterms:modified xsi:type="dcterms:W3CDTF">2022-10-13T13:37:28Z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0x010100A03F5E6B7DCEF546AE2C8EF6CEE488AC</vt:lpwstr>
  </property>
  <property fmtid="{D5CDD505-2E9C-101B-9397-08002B2CF9AE}" pid="3" name="MediaServiceImageTags">
    <vt:lpwstr/>
  </property>
</Properties>
</file>